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sldIdLst>
    <p:sldId id="259" r:id="rId2"/>
    <p:sldId id="263" r:id="rId3"/>
    <p:sldId id="260" r:id="rId4"/>
    <p:sldId id="264" r:id="rId5"/>
    <p:sldId id="265" r:id="rId6"/>
    <p:sldId id="266" r:id="rId7"/>
    <p:sldId id="267" r:id="rId8"/>
    <p:sldId id="272" r:id="rId9"/>
    <p:sldId id="273" r:id="rId10"/>
    <p:sldId id="268" r:id="rId11"/>
    <p:sldId id="269" r:id="rId12"/>
    <p:sldId id="270" r:id="rId13"/>
    <p:sldId id="271" r:id="rId14"/>
    <p:sldId id="275" r:id="rId15"/>
    <p:sldId id="276" r:id="rId16"/>
    <p:sldId id="277" r:id="rId17"/>
  </p:sldIdLst>
  <p:sldSz cx="9144000" cy="6858000" type="screen4x3"/>
  <p:notesSz cx="6858000" cy="9144000"/>
  <p:embeddedFontLst>
    <p:embeddedFont>
      <p:font typeface="KG The Last Time" pitchFamily="2" charset="0"/>
      <p:regular r:id="rId18"/>
    </p:embeddedFont>
    <p:embeddedFont>
      <p:font typeface="Calibri" pitchFamily="34" charset="0"/>
      <p:regular r:id="rId19"/>
      <p:bold r:id="rId20"/>
      <p:italic r:id="rId21"/>
      <p:boldItalic r:id="rId22"/>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99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49"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it/url?sa=i&amp;rct=j&amp;q=cristo+affresco&amp;source=images&amp;cd=&amp;cad=rja&amp;docid=62irOfVo-1JPaM&amp;tbnid=4WT6MaxMlnQgbM:&amp;ved=0CAUQjRw&amp;url=http://www.meridies-nola.org/indice/indice_ft.htm&amp;ei=GgRcUe_qCoGbPbfngPAJ&amp;psig=AFQjCNEczzQAFLX7ZCnGfm28tOr0Pho_uA&amp;ust=1365071241605819"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it/url?sa=i&amp;rct=j&amp;q=cristo+affresco&amp;source=images&amp;cd=&amp;cad=rja&amp;docid=62irOfVo-1JPaM&amp;tbnid=4WT6MaxMlnQgbM:&amp;ved=0CAUQjRw&amp;url=http://www.meridies-nola.org/indice/indice_ft.htm&amp;ei=GgRcUe_qCoGbPbfngPAJ&amp;psig=AFQjCNEczzQAFLX7ZCnGfm28tOr0Pho_uA&amp;ust=1365071241605819" TargetMode="External"/><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it/url?sa=i&amp;rct=j&amp;q=cristo+affresco&amp;source=images&amp;cd=&amp;cad=rja&amp;docid=62irOfVo-1JPaM&amp;tbnid=4WT6MaxMlnQgbM:&amp;ved=0CAUQjRw&amp;url=http://www.meridies-nola.org/indice/indice_ft.htm&amp;ei=GgRcUe_qCoGbPbfngPAJ&amp;psig=AFQjCNEczzQAFLX7ZCnGfm28tOr0Pho_uA&amp;ust=1365071241605819" TargetMode="External"/><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it/url?sa=i&amp;rct=j&amp;q=cristo+affresco&amp;source=images&amp;cd=&amp;cad=rja&amp;docid=62irOfVo-1JPaM&amp;tbnid=4WT6MaxMlnQgbM:&amp;ved=0CAUQjRw&amp;url=http://www.meridies-nola.org/indice/indice_ft.htm&amp;ei=GgRcUe_qCoGbPbfngPAJ&amp;psig=AFQjCNEczzQAFLX7ZCnGfm28tOr0Pho_uA&amp;ust=1365071241605819" TargetMode="External"/><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it/url?sa=i&amp;rct=j&amp;q=cristo+affresco&amp;source=images&amp;cd=&amp;cad=rja&amp;docid=62irOfVo-1JPaM&amp;tbnid=4WT6MaxMlnQgbM:&amp;ved=0CAUQjRw&amp;url=http://www.meridies-nola.org/indice/indice_ft.htm&amp;ei=GgRcUe_qCoGbPbfngPAJ&amp;psig=AFQjCNEczzQAFLX7ZCnGfm28tOr0Pho_uA&amp;ust=1365071241605819" TargetMode="External"/><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it/url?sa=i&amp;rct=j&amp;q=cristo+affresco&amp;source=images&amp;cd=&amp;cad=rja&amp;docid=62irOfVo-1JPaM&amp;tbnid=4WT6MaxMlnQgbM:&amp;ved=0CAUQjRw&amp;url=http://www.meridies-nola.org/indice/indice_ft.htm&amp;ei=GgRcUe_qCoGbPbfngPAJ&amp;psig=AFQjCNEczzQAFLX7ZCnGfm28tOr0Pho_uA&amp;ust=1365071241605819" TargetMode="External"/><Relationship Id="rId1" Type="http://schemas.openxmlformats.org/officeDocument/2006/relationships/slideMaster" Target="../slideMasters/slideMaster1.xml"/><Relationship Id="rId4" Type="http://schemas.microsoft.com/office/2007/relationships/hdphoto" Target="../media/hdphoto4.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5004047" y="5229200"/>
            <a:ext cx="4120257" cy="1470025"/>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54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stStyle>
          <a:p>
            <a:r>
              <a:rPr lang="it-IT" dirty="0" smtClean="0"/>
              <a:t>TITOLO</a:t>
            </a:r>
            <a:endParaRPr lang="it-IT" dirty="0"/>
          </a:p>
        </p:txBody>
      </p:sp>
      <p:pic>
        <p:nvPicPr>
          <p:cNvPr id="8" name="Picture 6" descr="http://www.meridies-nola.org/cimitile/affresco.jpg">
            <a:hlinkClick r:id="rId2"/>
          </p:cNvPr>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backgroundRemoval t="1946" b="100000" l="3008" r="96992"/>
                    </a14:imgEffect>
                  </a14:imgLayer>
                </a14:imgProps>
              </a:ext>
              <a:ext uri="{28A0092B-C50C-407E-A947-70E740481C1C}">
                <a14:useLocalDpi xmlns:a14="http://schemas.microsoft.com/office/drawing/2010/main" val="0"/>
              </a:ext>
            </a:extLst>
          </a:blip>
          <a:srcRect/>
          <a:stretch/>
        </p:blipFill>
        <p:spPr bwMode="auto">
          <a:xfrm>
            <a:off x="0" y="260648"/>
            <a:ext cx="6588224" cy="637164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10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8" name="Rettangolo 7"/>
          <p:cNvSpPr/>
          <p:nvPr userDrawn="1"/>
        </p:nvSpPr>
        <p:spPr>
          <a:xfrm>
            <a:off x="2377064" y="0"/>
            <a:ext cx="6443408" cy="6597352"/>
          </a:xfrm>
          <a:prstGeom prst="rect">
            <a:avLst/>
          </a:prstGeom>
          <a:solidFill>
            <a:srgbClr val="99663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6" descr="http://www.meridies-nola.org/cimitile/affresco.jpg">
            <a:hlinkClick r:id="rId2"/>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ackgroundRemoval t="1786" b="99286" l="3008" r="97368"/>
                    </a14:imgEffect>
                  </a14:imgLayer>
                </a14:imgProps>
              </a:ext>
              <a:ext uri="{28A0092B-C50C-407E-A947-70E740481C1C}">
                <a14:useLocalDpi xmlns:a14="http://schemas.microsoft.com/office/drawing/2010/main" val="0"/>
              </a:ext>
            </a:extLst>
          </a:blip>
          <a:srcRect/>
          <a:stretch>
            <a:fillRect/>
          </a:stretch>
        </p:blipFill>
        <p:spPr bwMode="auto">
          <a:xfrm>
            <a:off x="800" y="116632"/>
            <a:ext cx="2376264" cy="250133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19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8" name="Rettangolo 7"/>
          <p:cNvSpPr/>
          <p:nvPr userDrawn="1"/>
        </p:nvSpPr>
        <p:spPr>
          <a:xfrm>
            <a:off x="1691680" y="0"/>
            <a:ext cx="7128792" cy="6597352"/>
          </a:xfrm>
          <a:prstGeom prst="rect">
            <a:avLst/>
          </a:prstGeom>
          <a:solidFill>
            <a:srgbClr val="99663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6" descr="http://www.meridies-nola.org/cimitile/affresco.jpg">
            <a:hlinkClick r:id="rId2"/>
          </p:cNvPr>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backgroundRemoval t="1786" b="99286" l="0" r="93985"/>
                    </a14:imgEffect>
                  </a14:imgLayer>
                </a14:imgProps>
              </a:ext>
              <a:ext uri="{28A0092B-C50C-407E-A947-70E740481C1C}">
                <a14:useLocalDpi xmlns:a14="http://schemas.microsoft.com/office/drawing/2010/main" val="0"/>
              </a:ext>
            </a:extLst>
          </a:blip>
          <a:srcRect/>
          <a:stretch/>
        </p:blipFill>
        <p:spPr bwMode="auto">
          <a:xfrm>
            <a:off x="0" y="166649"/>
            <a:ext cx="1582868" cy="333235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96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9" name="Rettangolo 8"/>
          <p:cNvSpPr/>
          <p:nvPr userDrawn="1"/>
        </p:nvSpPr>
        <p:spPr>
          <a:xfrm>
            <a:off x="1582868" y="404664"/>
            <a:ext cx="7561132" cy="6192688"/>
          </a:xfrm>
          <a:prstGeom prst="rect">
            <a:avLst/>
          </a:prstGeom>
          <a:gradFill>
            <a:gsLst>
              <a:gs pos="0">
                <a:srgbClr val="FFEFD1">
                  <a:alpha val="30000"/>
                  <a:lumMod val="34000"/>
                </a:srgbClr>
              </a:gs>
              <a:gs pos="64999">
                <a:srgbClr val="F0EBD5">
                  <a:alpha val="29000"/>
                </a:srgbClr>
              </a:gs>
              <a:gs pos="100000">
                <a:srgbClr val="D1C39F">
                  <a:alpha val="27000"/>
                </a:srgb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6" descr="http://www.meridies-nola.org/cimitile/affresco.jpg">
            <a:hlinkClick r:id="rId2"/>
          </p:cNvPr>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backgroundRemoval t="1786" b="99286" l="0" r="93985"/>
                    </a14:imgEffect>
                  </a14:imgLayer>
                </a14:imgProps>
              </a:ext>
              <a:ext uri="{28A0092B-C50C-407E-A947-70E740481C1C}">
                <a14:useLocalDpi xmlns:a14="http://schemas.microsoft.com/office/drawing/2010/main" val="0"/>
              </a:ext>
            </a:extLst>
          </a:blip>
          <a:srcRect/>
          <a:stretch/>
        </p:blipFill>
        <p:spPr bwMode="auto">
          <a:xfrm>
            <a:off x="0" y="166649"/>
            <a:ext cx="1582868" cy="333235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51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estazione sezione">
    <p:spTree>
      <p:nvGrpSpPr>
        <p:cNvPr id="1" name=""/>
        <p:cNvGrpSpPr/>
        <p:nvPr/>
      </p:nvGrpSpPr>
      <p:grpSpPr>
        <a:xfrm>
          <a:off x="0" y="0"/>
          <a:ext cx="0" cy="0"/>
          <a:chOff x="0" y="0"/>
          <a:chExt cx="0" cy="0"/>
        </a:xfrm>
      </p:grpSpPr>
      <p:sp>
        <p:nvSpPr>
          <p:cNvPr id="9" name="Rettangolo 8"/>
          <p:cNvSpPr/>
          <p:nvPr userDrawn="1"/>
        </p:nvSpPr>
        <p:spPr>
          <a:xfrm>
            <a:off x="2377064" y="404664"/>
            <a:ext cx="6766936" cy="6192688"/>
          </a:xfrm>
          <a:prstGeom prst="rect">
            <a:avLst/>
          </a:prstGeom>
          <a:gradFill>
            <a:gsLst>
              <a:gs pos="0">
                <a:srgbClr val="FFEFD1">
                  <a:lumMod val="34000"/>
                  <a:alpha val="74000"/>
                </a:srgbClr>
              </a:gs>
              <a:gs pos="64999">
                <a:srgbClr val="F0EBD5">
                  <a:lumMod val="58000"/>
                  <a:alpha val="7000"/>
                </a:srgbClr>
              </a:gs>
              <a:gs pos="100000">
                <a:srgbClr val="D1C39F">
                  <a:alpha val="87000"/>
                </a:srgb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6" descr="http://www.meridies-nola.org/cimitile/affresco.jpg">
            <a:hlinkClick r:id="rId2"/>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ackgroundRemoval t="1786" b="99286" l="3008" r="97368"/>
                    </a14:imgEffect>
                  </a14:imgLayer>
                </a14:imgProps>
              </a:ext>
              <a:ext uri="{28A0092B-C50C-407E-A947-70E740481C1C}">
                <a14:useLocalDpi xmlns:a14="http://schemas.microsoft.com/office/drawing/2010/main" val="0"/>
              </a:ext>
            </a:extLst>
          </a:blip>
          <a:srcRect/>
          <a:stretch>
            <a:fillRect/>
          </a:stretch>
        </p:blipFill>
        <p:spPr bwMode="auto">
          <a:xfrm>
            <a:off x="800" y="116632"/>
            <a:ext cx="2376264" cy="250133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9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14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6" descr="http://www.meridies-nola.org/cimitile/affresco.jpg">
            <a:hlinkClick r:id="rId2"/>
          </p:cNvPr>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backgroundRemoval t="1946" b="100000" l="0" r="94161"/>
                    </a14:imgEffect>
                  </a14:imgLayer>
                </a14:imgProps>
              </a:ext>
              <a:ext uri="{28A0092B-C50C-407E-A947-70E740481C1C}">
                <a14:useLocalDpi xmlns:a14="http://schemas.microsoft.com/office/drawing/2010/main" val="0"/>
              </a:ext>
            </a:extLst>
          </a:blip>
          <a:srcRect/>
          <a:stretch/>
        </p:blipFill>
        <p:spPr bwMode="auto">
          <a:xfrm>
            <a:off x="0" y="260648"/>
            <a:ext cx="3382037" cy="637164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33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l="-4000" r="-4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8EF65-E052-44D3-AF1F-A12EF3D25A04}" type="datetimeFigureOut">
              <a:rPr lang="it-IT" smtClean="0"/>
              <a:t>30/04/2013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BC8E8-72AB-4D53-8209-3CB9ABBD637D}" type="slidenum">
              <a:rPr lang="it-IT" smtClean="0"/>
              <a:t>‹N›</a:t>
            </a:fld>
            <a:endParaRPr lang="it-IT"/>
          </a:p>
        </p:txBody>
      </p:sp>
    </p:spTree>
    <p:extLst>
      <p:ext uri="{BB962C8B-B14F-4D97-AF65-F5344CB8AC3E}">
        <p14:creationId xmlns:p14="http://schemas.microsoft.com/office/powerpoint/2010/main" val="3773721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6" r:id="rId5"/>
    <p:sldLayoutId id="2147483652" r:id="rId6"/>
    <p:sldLayoutId id="214748365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it/url?sa=i&amp;rct=j&amp;q=guardate+gli+ucceli+dei+cieli+e+gigli+del+campo&amp;source=images&amp;cd=&amp;cad=rja&amp;docid=EJUDwxvLpB6tgM&amp;tbnid=CihIwnW6owSVVM:&amp;ved=0CAUQjRw&amp;url=http://liturgiadomenicale.blogspot.com/2011_02_01_archive.html&amp;ei=2oJyUeCODsSJPZiWgMAH&amp;bvm=bv.45512109,d.bGE&amp;psig=AFQjCNG5c-BjVoCc9QV1fTf2YBYia3KCUg&amp;ust=1366545418630497" TargetMode="Externa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it/url?sa=i&amp;rct=j&amp;q=tribute+money&amp;source=images&amp;cd=&amp;cad=rja&amp;docid=JIZfr_IztJ48hM&amp;tbnid=Ni6EVsAq1EinGM:&amp;ved=0CAUQjRw&amp;url=http://famguardian.org/Subjects/Taxes/Articles/Christian/BiblViewofTaxationAndGovt.htm&amp;ei=PDVyUdqvB4fvOumJgZAG&amp;bvm=bv.45512109,d.ZGU&amp;psig=AFQjCNG1JfORSx5kwOn52u0yaicmRDorug&amp;ust=1366525604175796" TargetMode="External"/><Relationship Id="rId1" Type="http://schemas.openxmlformats.org/officeDocument/2006/relationships/slideLayout" Target="../slideLayouts/slideLayout5.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8" Type="http://schemas.openxmlformats.org/officeDocument/2006/relationships/hyperlink" Target="http://www.google.it/url?sa=i&amp;rct=j&amp;q=tribute+money&amp;source=images&amp;cd=&amp;cad=rja&amp;docid=JIZfr_IztJ48hM&amp;tbnid=Ni6EVsAq1EinGM:&amp;ved=0CAUQjRw&amp;url=http://famguardian.org/Subjects/Taxes/Articles/Christian/BiblViewofTaxationAndGovt.htm&amp;ei=PDVyUdqvB4fvOumJgZAG&amp;bvm=bv.45512109,d.ZGU&amp;psig=AFQjCNG1JfORSx5kwOn52u0yaicmRDorug&amp;ust=1366525604175796"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www.google.it/url?sa=i&amp;rct=j&amp;q=tribute+money&amp;source=images&amp;cd=&amp;cad=rja&amp;docid=iFBN35zw1WKNHM&amp;tbnid=Q4hQjCooXppmtM:&amp;ved=0CAUQjRw&amp;url=http://www.flickriver.com/photos/24364447@N05/sets/72157626319540674/&amp;ei=ny5yUdK-CMLQOZvSgZgC&amp;bvm=bv.45512109,d.ZGU&amp;psig=AFQjCNFBPzK9iLWg5idOPflFD4HGfueMRQ&amp;ust=1366523732753230" TargetMode="External"/><Relationship Id="rId1" Type="http://schemas.openxmlformats.org/officeDocument/2006/relationships/slideLayout" Target="../slideLayouts/slideLayout2.xml"/><Relationship Id="rId6" Type="http://schemas.openxmlformats.org/officeDocument/2006/relationships/hyperlink" Target="http://www.google.it/url?sa=i&amp;rct=j&amp;q=tribute+money&amp;source=images&amp;cd=&amp;cad=rja&amp;docid=3KcfTxtv3s4HSM&amp;tbnid=bh1W24CVvEEFEM:&amp;ved=0CAUQjRw&amp;url=http://ryortho.com/archives/page/17/&amp;ei=MS9yUcbvMYTCPJ-WgPAK&amp;bvm=bv.45512109,d.ZGU&amp;psig=AFQjCNFBPzK9iLWg5idOPflFD4HGfueMRQ&amp;ust=1366523732753230" TargetMode="External"/><Relationship Id="rId5" Type="http://schemas.openxmlformats.org/officeDocument/2006/relationships/image" Target="../media/image8.jpeg"/><Relationship Id="rId10" Type="http://schemas.microsoft.com/office/2007/relationships/hdphoto" Target="../media/hdphoto6.wdp"/><Relationship Id="rId4" Type="http://schemas.openxmlformats.org/officeDocument/2006/relationships/hyperlink" Target="http://www.google.it/url?sa=i&amp;rct=j&amp;q=tribute+money&amp;source=images&amp;cd=&amp;cad=rja&amp;docid=iFBN35zw1WKNHM&amp;tbnid=-JvGvLyG0D9TnM:&amp;ved=0CAUQjRw&amp;url=http://www.flickriver.com/photos/24364447@N05/sets/72157626319540674/&amp;ei=9C5yUdnEOszXPKifgKgP&amp;bvm=bv.45512109,d.ZGU&amp;psig=AFQjCNFBPzK9iLWg5idOPflFD4HGfueMRQ&amp;ust=1366523732753230" TargetMode="Externa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3.jpeg"/><Relationship Id="rId4" Type="http://schemas.microsoft.com/office/2007/relationships/hdphoto" Target="../media/hdphoto7.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gotell.org/pages/stories/Luke/Lk12_13-21.html"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7790" y="116632"/>
            <a:ext cx="5040560" cy="1470025"/>
          </a:xfrm>
        </p:spPr>
        <p:txBody>
          <a:bodyPr>
            <a:noAutofit/>
          </a:bodyPr>
          <a:lstStyle/>
          <a:p>
            <a:pPr algn="r"/>
            <a:r>
              <a:rPr lang="it-IT" sz="9600" spc="0" dirty="0" smtClean="0">
                <a:ln w="190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165100" dir="2700000" algn="tl" rotWithShape="0">
                    <a:prstClr val="black">
                      <a:alpha val="40000"/>
                    </a:prstClr>
                  </a:outerShdw>
                </a:effectLst>
                <a:latin typeface="KG The Last Time" pitchFamily="2" charset="0"/>
              </a:rPr>
              <a:t>Gesù</a:t>
            </a:r>
            <a:endParaRPr lang="it-IT" sz="9600" dirty="0">
              <a:ln w="1905">
                <a:noFill/>
              </a:ln>
              <a:effectLst>
                <a:outerShdw blurRad="50800" dist="165100" dir="2700000" algn="tl" rotWithShape="0">
                  <a:prstClr val="black">
                    <a:alpha val="40000"/>
                  </a:prstClr>
                </a:outerShdw>
              </a:effectLst>
              <a:latin typeface="KG The Last Time" pitchFamily="2" charset="0"/>
            </a:endParaRPr>
          </a:p>
        </p:txBody>
      </p:sp>
      <p:sp>
        <p:nvSpPr>
          <p:cNvPr id="3" name="Rettangolo 2"/>
          <p:cNvSpPr/>
          <p:nvPr/>
        </p:nvSpPr>
        <p:spPr>
          <a:xfrm>
            <a:off x="3248058" y="2340131"/>
            <a:ext cx="5750292" cy="4524315"/>
          </a:xfrm>
          <a:prstGeom prst="rect">
            <a:avLst/>
          </a:prstGeom>
        </p:spPr>
        <p:txBody>
          <a:bodyPr wrap="none">
            <a:spAutoFit/>
          </a:bodyPr>
          <a:lstStyle/>
          <a:p>
            <a:pPr algn="r"/>
            <a:r>
              <a:rPr lang="it-IT" sz="7200" b="1" dirty="0" smtClean="0">
                <a:ln w="1905">
                  <a:solidFill>
                    <a:schemeClr val="bg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165100" dir="2700000" algn="tl" rotWithShape="0">
                    <a:schemeClr val="tx1">
                      <a:alpha val="40000"/>
                    </a:schemeClr>
                  </a:outerShdw>
                </a:effectLst>
                <a:latin typeface="KG The Last Time" pitchFamily="2" charset="0"/>
              </a:rPr>
              <a:t>il </a:t>
            </a:r>
          </a:p>
          <a:p>
            <a:pPr algn="r"/>
            <a:r>
              <a:rPr lang="it-IT" sz="7200" b="1" dirty="0" smtClean="0">
                <a:ln w="1905">
                  <a:solidFill>
                    <a:schemeClr val="bg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165100" dir="2700000" algn="tl" rotWithShape="0">
                    <a:schemeClr val="tx1">
                      <a:alpha val="40000"/>
                    </a:schemeClr>
                  </a:outerShdw>
                </a:effectLst>
                <a:latin typeface="KG The Last Time" pitchFamily="2" charset="0"/>
              </a:rPr>
              <a:t>Denaro</a:t>
            </a:r>
          </a:p>
          <a:p>
            <a:pPr algn="r"/>
            <a:r>
              <a:rPr lang="it-IT" sz="7200" b="1" dirty="0" smtClean="0">
                <a:ln w="1905">
                  <a:solidFill>
                    <a:schemeClr val="bg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165100" dir="2700000" algn="tl" rotWithShape="0">
                    <a:schemeClr val="tx1">
                      <a:alpha val="40000"/>
                    </a:schemeClr>
                  </a:outerShdw>
                </a:effectLst>
                <a:latin typeface="KG The Last Time" pitchFamily="2" charset="0"/>
              </a:rPr>
              <a:t>E la</a:t>
            </a:r>
          </a:p>
          <a:p>
            <a:pPr algn="r"/>
            <a:r>
              <a:rPr lang="it-IT" sz="7200" b="1" dirty="0" smtClean="0">
                <a:ln w="1905">
                  <a:solidFill>
                    <a:schemeClr val="bg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165100" dir="2700000" algn="tl" rotWithShape="0">
                    <a:schemeClr val="tx1">
                      <a:alpha val="40000"/>
                    </a:schemeClr>
                  </a:outerShdw>
                </a:effectLst>
                <a:latin typeface="KG The Last Time" pitchFamily="2" charset="0"/>
              </a:rPr>
              <a:t>ricchezza</a:t>
            </a:r>
            <a:endParaRPr lang="it-IT" sz="7200" b="1" dirty="0">
              <a:ln w="1905">
                <a:solidFill>
                  <a:schemeClr val="bg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165100" dir="2700000" algn="tl" rotWithShape="0">
                  <a:schemeClr val="tx1">
                    <a:alpha val="40000"/>
                  </a:schemeClr>
                </a:outerShdw>
              </a:effectLst>
            </a:endParaRPr>
          </a:p>
        </p:txBody>
      </p:sp>
    </p:spTree>
    <p:extLst>
      <p:ext uri="{BB962C8B-B14F-4D97-AF65-F5344CB8AC3E}">
        <p14:creationId xmlns:p14="http://schemas.microsoft.com/office/powerpoint/2010/main" val="294012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30949" y="548680"/>
            <a:ext cx="6461531" cy="5909310"/>
          </a:xfrm>
          <a:prstGeom prst="rect">
            <a:avLst/>
          </a:prstGeom>
        </p:spPr>
        <p:txBody>
          <a:bodyPr wrap="square">
            <a:spAutoFit/>
          </a:bodyPr>
          <a:lstStyle/>
          <a:p>
            <a:r>
              <a:rPr lang="it-IT" sz="2400" b="1" dirty="0"/>
              <a:t>Nelle tentazioni </a:t>
            </a:r>
            <a:r>
              <a:rPr lang="it-IT" sz="2400" b="1" dirty="0" smtClean="0"/>
              <a:t>Gesù ha </a:t>
            </a:r>
            <a:r>
              <a:rPr lang="it-IT" sz="2400" b="1" dirty="0"/>
              <a:t>risposto al </a:t>
            </a:r>
            <a:r>
              <a:rPr lang="it-IT" sz="2400" b="1" dirty="0" smtClean="0"/>
              <a:t>diavolo: «Non </a:t>
            </a:r>
            <a:r>
              <a:rPr lang="it-IT" sz="2400" b="1" dirty="0"/>
              <a:t>di solo pane vive </a:t>
            </a:r>
            <a:r>
              <a:rPr lang="it-IT" sz="2400" b="1" dirty="0" smtClean="0"/>
              <a:t>l’uomo». </a:t>
            </a:r>
            <a:r>
              <a:rPr lang="it-IT" sz="2400" b="1" dirty="0"/>
              <a:t>Non nega la necessità del pane </a:t>
            </a:r>
            <a:r>
              <a:rPr lang="it-IT" sz="2400" b="1" dirty="0" smtClean="0"/>
              <a:t>ma </a:t>
            </a:r>
            <a:r>
              <a:rPr lang="it-IT" sz="2400" b="1" dirty="0"/>
              <a:t>c’è un valore </a:t>
            </a:r>
            <a:r>
              <a:rPr lang="it-IT" sz="2400" b="1" dirty="0" smtClean="0"/>
              <a:t>più grande: «vivere </a:t>
            </a:r>
            <a:r>
              <a:rPr lang="it-IT" sz="2400" b="1" dirty="0"/>
              <a:t>di ogni parola che esce dalla bocca di </a:t>
            </a:r>
            <a:r>
              <a:rPr lang="it-IT" sz="2400" b="1" dirty="0" smtClean="0"/>
              <a:t>Dio». </a:t>
            </a:r>
          </a:p>
          <a:p>
            <a:r>
              <a:rPr lang="it-IT" sz="2400" b="1" dirty="0"/>
              <a:t>I</a:t>
            </a:r>
            <a:r>
              <a:rPr lang="it-IT" sz="2400" b="1" dirty="0" smtClean="0"/>
              <a:t>l </a:t>
            </a:r>
            <a:r>
              <a:rPr lang="it-IT" sz="2400" b="1" dirty="0"/>
              <a:t>demonio gli fa vedere tutti i regni di questo mondo con la loro </a:t>
            </a:r>
            <a:r>
              <a:rPr lang="it-IT" sz="2400" b="1" dirty="0" smtClean="0"/>
              <a:t>potenza, afferma di possederli e darli </a:t>
            </a:r>
            <a:r>
              <a:rPr lang="it-IT" sz="2400" b="1" dirty="0"/>
              <a:t>a chi </a:t>
            </a:r>
            <a:r>
              <a:rPr lang="it-IT" sz="2400" b="1" dirty="0" smtClean="0"/>
              <a:t>vuole </a:t>
            </a:r>
            <a:r>
              <a:rPr lang="it-IT" b="1" dirty="0" smtClean="0"/>
              <a:t>(Lc 4, 1-8)</a:t>
            </a:r>
            <a:r>
              <a:rPr lang="it-IT" sz="2400" b="1" dirty="0" smtClean="0"/>
              <a:t>:</a:t>
            </a:r>
            <a:r>
              <a:rPr lang="it-IT" b="1" dirty="0" smtClean="0"/>
              <a:t>  </a:t>
            </a:r>
            <a:r>
              <a:rPr lang="it-IT" sz="2400" b="1" dirty="0" smtClean="0"/>
              <a:t>è </a:t>
            </a:r>
            <a:r>
              <a:rPr lang="it-IT" sz="2400" b="1" dirty="0"/>
              <a:t>l’avere, è il potere sulla natura e sull’uomo </a:t>
            </a:r>
            <a:r>
              <a:rPr lang="it-IT" sz="2400" b="1" dirty="0" smtClean="0"/>
              <a:t>sono la tentazione illusoria della nostra realizzazione.</a:t>
            </a:r>
          </a:p>
          <a:p>
            <a:r>
              <a:rPr lang="it-IT" sz="2400" b="1" dirty="0"/>
              <a:t/>
            </a:r>
            <a:br>
              <a:rPr lang="it-IT" sz="2400" b="1" dirty="0"/>
            </a:br>
            <a:r>
              <a:rPr lang="it-IT" sz="2400" b="1" dirty="0" smtClean="0"/>
              <a:t>Gesù </a:t>
            </a:r>
            <a:r>
              <a:rPr lang="it-IT" sz="2400" b="1" dirty="0"/>
              <a:t>sceglie come valore supremo </a:t>
            </a:r>
            <a:r>
              <a:rPr lang="it-IT" sz="2400" b="1" dirty="0" smtClean="0"/>
              <a:t>«l’essere». </a:t>
            </a:r>
          </a:p>
          <a:p>
            <a:r>
              <a:rPr lang="it-IT" sz="2400" b="1" dirty="0"/>
              <a:t>L</a:t>
            </a:r>
            <a:r>
              <a:rPr lang="it-IT" sz="2400" b="1" dirty="0" smtClean="0"/>
              <a:t>a </a:t>
            </a:r>
            <a:r>
              <a:rPr lang="it-IT" sz="2400" b="1" dirty="0"/>
              <a:t>sua scelta a una vita povera, itinerante e senza sicurezze, tanto da definirsi come </a:t>
            </a:r>
            <a:r>
              <a:rPr lang="it-IT" sz="2400" b="1" dirty="0" smtClean="0"/>
              <a:t>«uno </a:t>
            </a:r>
            <a:r>
              <a:rPr lang="it-IT" sz="2400" b="1" dirty="0"/>
              <a:t>che non ha dove posare il </a:t>
            </a:r>
            <a:r>
              <a:rPr lang="it-IT" sz="2400" b="1" dirty="0" smtClean="0"/>
              <a:t>capo» </a:t>
            </a:r>
            <a:r>
              <a:rPr lang="it-IT" b="1" dirty="0"/>
              <a:t>(Lc 9,58).</a:t>
            </a:r>
            <a:br>
              <a:rPr lang="it-IT" b="1" dirty="0"/>
            </a:br>
            <a:endParaRPr lang="it-IT" dirty="0"/>
          </a:p>
        </p:txBody>
      </p:sp>
    </p:spTree>
    <p:extLst>
      <p:ext uri="{BB962C8B-B14F-4D97-AF65-F5344CB8AC3E}">
        <p14:creationId xmlns:p14="http://schemas.microsoft.com/office/powerpoint/2010/main" val="250249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88640"/>
            <a:ext cx="4536504" cy="3322989"/>
          </a:xfrm>
          <a:prstGeom prst="rect">
            <a:avLst/>
          </a:prstGeom>
          <a:ln>
            <a:noFill/>
          </a:ln>
          <a:effectLst>
            <a:outerShdw blurRad="292100" dist="139700" dir="2700000" algn="tl" rotWithShape="0">
              <a:srgbClr val="333333">
                <a:alpha val="65000"/>
              </a:srgbClr>
            </a:outerShdw>
          </a:effec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708920"/>
            <a:ext cx="2814816" cy="3518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100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39752" y="548680"/>
            <a:ext cx="6552728" cy="5632311"/>
          </a:xfrm>
          <a:prstGeom prst="rect">
            <a:avLst/>
          </a:prstGeom>
        </p:spPr>
        <p:txBody>
          <a:bodyPr wrap="square">
            <a:spAutoFit/>
          </a:bodyPr>
          <a:lstStyle/>
          <a:p>
            <a:r>
              <a:rPr lang="it-IT" sz="2400" b="1" dirty="0" smtClean="0"/>
              <a:t>Gesù </a:t>
            </a:r>
            <a:r>
              <a:rPr lang="it-IT" sz="2400" b="1" dirty="0"/>
              <a:t>guarda gli uccelli del cielo e i gigli del </a:t>
            </a:r>
            <a:r>
              <a:rPr lang="it-IT" sz="2400" b="1" dirty="0" smtClean="0"/>
              <a:t>campo, </a:t>
            </a:r>
            <a:r>
              <a:rPr lang="it-IT" sz="2400" b="1" dirty="0"/>
              <a:t>sa di valere più di loro, </a:t>
            </a:r>
            <a:r>
              <a:rPr lang="it-IT" sz="2400" b="1" dirty="0" smtClean="0"/>
              <a:t>da qui l’invito: «</a:t>
            </a:r>
            <a:r>
              <a:rPr lang="it-IT" sz="2400" b="1" dirty="0"/>
              <a:t>Cercate piuttosto il suo </a:t>
            </a:r>
            <a:r>
              <a:rPr lang="it-IT" sz="2400" b="1" dirty="0" smtClean="0"/>
              <a:t>regno» </a:t>
            </a:r>
            <a:r>
              <a:rPr lang="it-IT" b="1" dirty="0" smtClean="0"/>
              <a:t>(Lc 12,31)</a:t>
            </a:r>
            <a:r>
              <a:rPr lang="it-IT" sz="2400" b="1" dirty="0" smtClean="0"/>
              <a:t>,</a:t>
            </a:r>
            <a:r>
              <a:rPr lang="it-IT" b="1" dirty="0" smtClean="0"/>
              <a:t> </a:t>
            </a:r>
            <a:r>
              <a:rPr lang="it-IT" sz="2400" b="1" dirty="0"/>
              <a:t>sicuro che il Padre </a:t>
            </a:r>
            <a:r>
              <a:rPr lang="it-IT" sz="2400" b="1" dirty="0" smtClean="0"/>
              <a:t>non </a:t>
            </a:r>
            <a:r>
              <a:rPr lang="it-IT" sz="2400" b="1" dirty="0"/>
              <a:t>lascerà mancare il </a:t>
            </a:r>
            <a:r>
              <a:rPr lang="it-IT" sz="2400" b="1" dirty="0" smtClean="0"/>
              <a:t>necessario. Invia i discepoli senza portare </a:t>
            </a:r>
            <a:r>
              <a:rPr lang="it-IT" sz="2400" b="1" dirty="0"/>
              <a:t>con sé né borsa né bisaccia </a:t>
            </a:r>
            <a:r>
              <a:rPr lang="it-IT" sz="2400" b="1" dirty="0" smtClean="0"/>
              <a:t>accontentandosi </a:t>
            </a:r>
            <a:r>
              <a:rPr lang="it-IT" sz="2400" b="1" dirty="0"/>
              <a:t>di quello che gli danno </a:t>
            </a:r>
            <a:r>
              <a:rPr lang="it-IT" b="1" dirty="0" smtClean="0"/>
              <a:t>(Lc </a:t>
            </a:r>
            <a:r>
              <a:rPr lang="it-IT" b="1" dirty="0"/>
              <a:t>10,3.8</a:t>
            </a:r>
            <a:r>
              <a:rPr lang="it-IT" b="1" dirty="0" smtClean="0"/>
              <a:t>).</a:t>
            </a:r>
            <a:endParaRPr lang="it-IT" sz="2400" b="1" dirty="0" smtClean="0"/>
          </a:p>
          <a:p>
            <a:endParaRPr lang="it-IT" sz="2400" b="1" dirty="0"/>
          </a:p>
          <a:p>
            <a:r>
              <a:rPr lang="it-IT" sz="2400" b="1" dirty="0" smtClean="0"/>
              <a:t>Noi </a:t>
            </a:r>
            <a:r>
              <a:rPr lang="it-IT" sz="2400" b="1" dirty="0"/>
              <a:t>ci realizziamo </a:t>
            </a:r>
            <a:r>
              <a:rPr lang="it-IT" sz="2400" b="1" dirty="0" smtClean="0"/>
              <a:t>come </a:t>
            </a:r>
            <a:r>
              <a:rPr lang="it-IT" sz="2400" b="1" dirty="0"/>
              <a:t>persone </a:t>
            </a:r>
            <a:r>
              <a:rPr lang="it-IT" sz="2400" b="1" dirty="0" smtClean="0"/>
              <a:t>quando assumiamo </a:t>
            </a:r>
            <a:r>
              <a:rPr lang="it-IT" sz="2400" b="1" dirty="0"/>
              <a:t>le nostre responsabilità di fronte alla vita e agli </a:t>
            </a:r>
            <a:r>
              <a:rPr lang="it-IT" sz="2400" b="1" dirty="0" smtClean="0"/>
              <a:t>altri. </a:t>
            </a:r>
          </a:p>
          <a:p>
            <a:r>
              <a:rPr lang="it-IT" sz="2400" b="1" dirty="0" smtClean="0"/>
              <a:t>Gesù </a:t>
            </a:r>
            <a:r>
              <a:rPr lang="it-IT" sz="2400" b="1" dirty="0"/>
              <a:t>non ha mai pensato a sé; </a:t>
            </a:r>
            <a:r>
              <a:rPr lang="it-IT" sz="2400" b="1" dirty="0" smtClean="0"/>
              <a:t>ha </a:t>
            </a:r>
            <a:r>
              <a:rPr lang="it-IT" sz="2400" b="1" dirty="0"/>
              <a:t>realizzato la sua vita umana in relazione agli altri, donandosi a tutti, amici e nemici, fino </a:t>
            </a:r>
            <a:r>
              <a:rPr lang="it-IT" sz="2400" b="1" dirty="0" smtClean="0"/>
              <a:t>a morire e </a:t>
            </a:r>
            <a:r>
              <a:rPr lang="it-IT" sz="2400" b="1" dirty="0"/>
              <a:t>per questo ha salvato la propria vita e, come uomo, si è perfettamente realizzato.</a:t>
            </a:r>
            <a:endParaRPr lang="it-IT" sz="2400" dirty="0"/>
          </a:p>
        </p:txBody>
      </p:sp>
    </p:spTree>
    <p:extLst>
      <p:ext uri="{BB962C8B-B14F-4D97-AF65-F5344CB8AC3E}">
        <p14:creationId xmlns:p14="http://schemas.microsoft.com/office/powerpoint/2010/main" val="29506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lh5.ggpht.com/_gTwbLHdTczE/S7WUPgT53rI/AAAAAAAAFjw/8qPTYDiyV5Y/s400/creazione-chagall.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627784" y="176331"/>
            <a:ext cx="3373882" cy="3743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1700808"/>
            <a:ext cx="3099794" cy="46894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470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65512" y="476672"/>
            <a:ext cx="6678488" cy="6075509"/>
          </a:xfrm>
          <a:prstGeom prst="rect">
            <a:avLst/>
          </a:prstGeom>
        </p:spPr>
        <p:txBody>
          <a:bodyPr wrap="square">
            <a:spAutoFit/>
          </a:bodyPr>
          <a:lstStyle/>
          <a:p>
            <a:pPr>
              <a:lnSpc>
                <a:spcPct val="90000"/>
              </a:lnSpc>
            </a:pPr>
            <a:r>
              <a:rPr lang="it-IT" sz="2400" b="1" i="1" dirty="0" smtClean="0"/>
              <a:t>«Vendete </a:t>
            </a:r>
            <a:r>
              <a:rPr lang="it-IT" sz="2400" b="1" i="1" dirty="0"/>
              <a:t>ciò che possedete e datelo in elemosina; fatevi borse che non invecchiano, un tesoro sicuro nei cieli, dove ladro non arriva e tarlo non consuma. </a:t>
            </a:r>
            <a:r>
              <a:rPr lang="it-IT" sz="2400" b="1" i="1" dirty="0" smtClean="0"/>
              <a:t>Perché</a:t>
            </a:r>
            <a:r>
              <a:rPr lang="it-IT" sz="2400" b="1" i="1" dirty="0"/>
              <a:t>, dov'è il vostro tesoro, là sarà anche il vostro </a:t>
            </a:r>
            <a:r>
              <a:rPr lang="it-IT" sz="2400" b="1" i="1" dirty="0" smtClean="0"/>
              <a:t>cuore» </a:t>
            </a:r>
            <a:r>
              <a:rPr lang="it-IT" b="1" dirty="0" smtClean="0"/>
              <a:t>(Lc 12,33-34).</a:t>
            </a:r>
            <a:endParaRPr lang="it-IT" sz="2400" b="1" dirty="0" smtClean="0"/>
          </a:p>
          <a:p>
            <a:pPr>
              <a:lnSpc>
                <a:spcPct val="90000"/>
              </a:lnSpc>
            </a:pPr>
            <a:endParaRPr lang="it-IT" sz="2400" b="1" dirty="0"/>
          </a:p>
          <a:p>
            <a:pPr>
              <a:lnSpc>
                <a:spcPct val="90000"/>
              </a:lnSpc>
            </a:pPr>
            <a:r>
              <a:rPr lang="it-IT" sz="2400" b="1" dirty="0"/>
              <a:t>Nella lingua di Gesù </a:t>
            </a:r>
            <a:r>
              <a:rPr lang="it-IT" sz="2400" b="1" dirty="0" smtClean="0"/>
              <a:t>«date </a:t>
            </a:r>
            <a:r>
              <a:rPr lang="it-IT" sz="2400" b="1" dirty="0"/>
              <a:t>in </a:t>
            </a:r>
            <a:r>
              <a:rPr lang="it-IT" sz="2400" b="1" dirty="0" smtClean="0"/>
              <a:t>elemosina», era letteralmente: «fate giustizia». </a:t>
            </a:r>
            <a:r>
              <a:rPr lang="it-IT" sz="2400" b="1" dirty="0"/>
              <a:t>Il senso è assai </a:t>
            </a:r>
            <a:r>
              <a:rPr lang="it-IT" sz="2400" b="1" dirty="0" smtClean="0"/>
              <a:t>profondo: </a:t>
            </a:r>
            <a:r>
              <a:rPr lang="it-IT" sz="2400" b="1" dirty="0"/>
              <a:t>“Se io do qualcosa a uno che ha meno di me, c’è più giustizia nel mondo”. </a:t>
            </a:r>
            <a:endParaRPr lang="it-IT" sz="2400" b="1" dirty="0" smtClean="0"/>
          </a:p>
          <a:p>
            <a:pPr>
              <a:lnSpc>
                <a:spcPct val="90000"/>
              </a:lnSpc>
            </a:pPr>
            <a:endParaRPr lang="it-IT" sz="2400" b="1" dirty="0" smtClean="0"/>
          </a:p>
          <a:p>
            <a:pPr>
              <a:lnSpc>
                <a:spcPct val="90000"/>
              </a:lnSpc>
            </a:pPr>
            <a:r>
              <a:rPr lang="it-IT" sz="2400" b="1" dirty="0" smtClean="0"/>
              <a:t>Giovanni </a:t>
            </a:r>
            <a:r>
              <a:rPr lang="it-IT" sz="2400" b="1" dirty="0"/>
              <a:t>Paolo II </a:t>
            </a:r>
            <a:r>
              <a:rPr lang="it-IT" sz="2400" b="1" dirty="0" smtClean="0"/>
              <a:t>dice</a:t>
            </a:r>
            <a:r>
              <a:rPr lang="it-IT" sz="2400" b="1" dirty="0"/>
              <a:t>: “È l’ora di una nuova «fantasia nella carità», che si dispieghi non tanto e non solo nell’efficacia dei soccorsi, prestati, ma nella capacità di farsi vicini, solidali con chi soffre, così che il gesto di aiuto sia sentito «non come obolo umiliante», ma «come fraterna condivisione</a:t>
            </a:r>
            <a:r>
              <a:rPr lang="it-IT" sz="2400" b="1" dirty="0" smtClean="0"/>
              <a:t>»” </a:t>
            </a:r>
            <a:r>
              <a:rPr lang="it-IT" b="1" dirty="0" smtClean="0"/>
              <a:t>(</a:t>
            </a:r>
            <a:r>
              <a:rPr lang="it-IT" b="1" i="1" dirty="0"/>
              <a:t>NOVO MILLENNIO </a:t>
            </a:r>
            <a:r>
              <a:rPr lang="it-IT" b="1" i="1" dirty="0" smtClean="0"/>
              <a:t>INEUNTE 50</a:t>
            </a:r>
            <a:r>
              <a:rPr lang="it-IT" b="1" dirty="0" smtClean="0"/>
              <a:t>).</a:t>
            </a:r>
            <a:endParaRPr lang="it-IT" sz="2400" b="1" dirty="0"/>
          </a:p>
        </p:txBody>
      </p:sp>
    </p:spTree>
    <p:extLst>
      <p:ext uri="{BB962C8B-B14F-4D97-AF65-F5344CB8AC3E}">
        <p14:creationId xmlns:p14="http://schemas.microsoft.com/office/powerpoint/2010/main" val="107743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2865" y="267246"/>
            <a:ext cx="3528392" cy="4475753"/>
          </a:xfrm>
          <a:prstGeom prst="rect">
            <a:avLst/>
          </a:prstGeom>
          <a:ln>
            <a:noFill/>
          </a:ln>
          <a:effectLst>
            <a:outerShdw blurRad="292100" dist="139700" dir="2700000" algn="tl" rotWithShape="0">
              <a:srgbClr val="333333">
                <a:alpha val="65000"/>
              </a:srgbClr>
            </a:outerShdw>
          </a:effec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2708920"/>
            <a:ext cx="2983984" cy="37771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470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868143" y="4437112"/>
            <a:ext cx="3115633" cy="2308324"/>
          </a:xfrm>
          <a:prstGeom prst="rect">
            <a:avLst/>
          </a:prstGeom>
        </p:spPr>
        <p:txBody>
          <a:bodyPr wrap="square">
            <a:spAutoFit/>
          </a:bodyPr>
          <a:lstStyle/>
          <a:p>
            <a:r>
              <a:rPr lang="it-IT" sz="2400" b="1" i="1" dirty="0"/>
              <a:t>«In verità io vi dico: tutto quello che avete fatto a uno solo di questi miei fratelli più piccoli, l'avete fatto a me</a:t>
            </a:r>
            <a:r>
              <a:rPr lang="it-IT" sz="2400" b="1" i="1" dirty="0" smtClean="0"/>
              <a:t>» </a:t>
            </a:r>
            <a:r>
              <a:rPr lang="it-IT" dirty="0" smtClean="0"/>
              <a:t>Mt 25,40 </a:t>
            </a:r>
            <a:endParaRPr lang="it-IT" dirty="0"/>
          </a:p>
        </p:txBody>
      </p:sp>
    </p:spTree>
    <p:extLst>
      <p:ext uri="{BB962C8B-B14F-4D97-AF65-F5344CB8AC3E}">
        <p14:creationId xmlns:p14="http://schemas.microsoft.com/office/powerpoint/2010/main" val="17935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2771800" y="1268760"/>
            <a:ext cx="5976664" cy="51125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400" b="1" dirty="0" smtClean="0"/>
              <a:t>Soltanto una volta Nei Vangeli  si mette Gesù direttamente in relazione con il denaro</a:t>
            </a:r>
          </a:p>
          <a:p>
            <a:pPr algn="l"/>
            <a:r>
              <a:rPr lang="it-IT" sz="2400" b="1" dirty="0" smtClean="0"/>
              <a:t> </a:t>
            </a:r>
            <a:br>
              <a:rPr lang="it-IT" sz="2400" b="1" dirty="0" smtClean="0"/>
            </a:br>
            <a:r>
              <a:rPr lang="it-IT" sz="2400" b="1" dirty="0" smtClean="0"/>
              <a:t>quando gli esattori delle tasse chiedono a Pietro se Gesù paga la tassa al tempio</a:t>
            </a:r>
          </a:p>
          <a:p>
            <a:pPr algn="l"/>
            <a:r>
              <a:rPr lang="it-IT" sz="2400" b="1" dirty="0" smtClean="0"/>
              <a:t/>
            </a:r>
            <a:br>
              <a:rPr lang="it-IT" sz="2400" b="1" dirty="0" smtClean="0"/>
            </a:br>
            <a:r>
              <a:rPr lang="it-IT" sz="2400" b="1" dirty="0" smtClean="0"/>
              <a:t>Gesù non aveva il denaro necessario e dice a Pietro di andare a pescare di aprire la bocca al primo pesce che prenderà</a:t>
            </a:r>
          </a:p>
          <a:p>
            <a:pPr algn="l"/>
            <a:r>
              <a:rPr lang="it-IT" sz="2400" b="1" dirty="0" smtClean="0"/>
              <a:t/>
            </a:r>
            <a:br>
              <a:rPr lang="it-IT" sz="2400" b="1" dirty="0" smtClean="0"/>
            </a:br>
            <a:r>
              <a:rPr lang="it-IT" sz="2400" b="1" dirty="0" smtClean="0"/>
              <a:t>vi troverà uno «statere», una moneta d’argento, che servirà a pagare la tassa per lui e per Pietro.</a:t>
            </a:r>
            <a:endParaRPr lang="it-IT" sz="2400" b="1" dirty="0"/>
          </a:p>
        </p:txBody>
      </p:sp>
      <p:pic>
        <p:nvPicPr>
          <p:cNvPr id="2050" name="Picture 2" descr="http://famguardian.org/Subjects/Taxes/Articles/Christian/BiblViewofTaxationAndGovt.jpg">
            <a:hlinkClick r:id="rId2"/>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717" b="93562" l="917" r="97248"/>
                    </a14:imgEffect>
                  </a14:imgLayer>
                </a14:imgProps>
              </a:ext>
              <a:ext uri="{28A0092B-C50C-407E-A947-70E740481C1C}">
                <a14:useLocalDpi xmlns:a14="http://schemas.microsoft.com/office/drawing/2010/main" val="0"/>
              </a:ext>
            </a:extLst>
          </a:blip>
          <a:srcRect/>
          <a:stretch/>
        </p:blipFill>
        <p:spPr bwMode="auto">
          <a:xfrm>
            <a:off x="179512" y="4164221"/>
            <a:ext cx="2079320" cy="2217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8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3.static.flickr.com/2466/3956804216_57cac2b18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24" y="188640"/>
            <a:ext cx="5929065" cy="26325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farm3.static.flickr.com/2603/3956759778_3d8c140911.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508224" y="3068710"/>
            <a:ext cx="3983471" cy="3171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ryortho.com/wp-content/uploads/2012/10/2012-09-18_Hospital_TributeMoney_WEB.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2872" y="4077072"/>
            <a:ext cx="2764417" cy="19762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famguardian.org/Subjects/Taxes/Articles/Christian/BiblViewofTaxationAndGovt.jpg">
            <a:hlinkClick r:id="rId8"/>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786" b="96875" l="909" r="96364"/>
                    </a14:imgEffect>
                  </a14:imgLayer>
                </a14:imgProps>
              </a:ext>
              <a:ext uri="{28A0092B-C50C-407E-A947-70E740481C1C}">
                <a14:useLocalDpi xmlns:a14="http://schemas.microsoft.com/office/drawing/2010/main" val="0"/>
              </a:ext>
            </a:extLst>
          </a:blip>
          <a:srcRect/>
          <a:stretch/>
        </p:blipFill>
        <p:spPr bwMode="auto">
          <a:xfrm>
            <a:off x="162838" y="4296427"/>
            <a:ext cx="2091847" cy="2129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62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699792" y="692696"/>
            <a:ext cx="6192688" cy="5262979"/>
          </a:xfrm>
          <a:prstGeom prst="rect">
            <a:avLst/>
          </a:prstGeom>
        </p:spPr>
        <p:txBody>
          <a:bodyPr wrap="square">
            <a:spAutoFit/>
          </a:bodyPr>
          <a:lstStyle/>
          <a:p>
            <a:r>
              <a:rPr lang="it-IT" sz="2400" b="1" dirty="0"/>
              <a:t>Gesù non era un asceta: non si cibava di locuste e miele selvatico, come Giovanni Battista; e neppure portava come lui un vestito fatto con </a:t>
            </a:r>
            <a:r>
              <a:rPr lang="it-IT" sz="2400" b="1" dirty="0" smtClean="0"/>
              <a:t>peli </a:t>
            </a:r>
            <a:r>
              <a:rPr lang="it-IT" sz="2400" b="1" dirty="0"/>
              <a:t>di </a:t>
            </a:r>
            <a:r>
              <a:rPr lang="it-IT" sz="2400" b="1" dirty="0" smtClean="0"/>
              <a:t>cammello </a:t>
            </a:r>
            <a:r>
              <a:rPr lang="it-IT" b="1" dirty="0"/>
              <a:t>(Mt 3,4</a:t>
            </a:r>
            <a:r>
              <a:rPr lang="it-IT" b="1" dirty="0" smtClean="0"/>
              <a:t>) </a:t>
            </a:r>
          </a:p>
          <a:p>
            <a:endParaRPr lang="it-IT" sz="2400" b="1" dirty="0" smtClean="0"/>
          </a:p>
          <a:p>
            <a:r>
              <a:rPr lang="it-IT" sz="2400" b="1" dirty="0" smtClean="0"/>
              <a:t>Sul </a:t>
            </a:r>
            <a:r>
              <a:rPr lang="it-IT" sz="2400" b="1" dirty="0"/>
              <a:t>Calvario </a:t>
            </a:r>
            <a:r>
              <a:rPr lang="it-IT" sz="2400" b="1" dirty="0" smtClean="0"/>
              <a:t>gli </a:t>
            </a:r>
            <a:r>
              <a:rPr lang="it-IT" sz="2400" b="1" dirty="0"/>
              <a:t>tolgono una “tunica inconsutile</a:t>
            </a:r>
            <a:r>
              <a:rPr lang="it-IT" sz="2400" b="1" dirty="0" smtClean="0"/>
              <a:t>”, questo </a:t>
            </a:r>
            <a:r>
              <a:rPr lang="it-IT" sz="2400" b="1" dirty="0"/>
              <a:t>significa che si vestiva abbastanza bene e non come un poveraccio. </a:t>
            </a:r>
            <a:endParaRPr lang="it-IT" sz="2400" b="1" dirty="0" smtClean="0"/>
          </a:p>
          <a:p>
            <a:endParaRPr lang="it-IT" sz="2400" b="1" dirty="0" smtClean="0"/>
          </a:p>
          <a:p>
            <a:r>
              <a:rPr lang="it-IT" sz="2400" b="1" dirty="0" smtClean="0"/>
              <a:t>La </a:t>
            </a:r>
            <a:r>
              <a:rPr lang="it-IT" sz="2400" b="1" dirty="0"/>
              <a:t>povertà </a:t>
            </a:r>
            <a:r>
              <a:rPr lang="it-IT" sz="2400" b="1" dirty="0" smtClean="0"/>
              <a:t>per Gesù </a:t>
            </a:r>
            <a:r>
              <a:rPr lang="it-IT" sz="2400" b="1" dirty="0"/>
              <a:t>era un </a:t>
            </a:r>
            <a:r>
              <a:rPr lang="it-IT" sz="2400" b="1" dirty="0" smtClean="0"/>
              <a:t>male e i poveri dovevano essere liberati </a:t>
            </a:r>
            <a:r>
              <a:rPr lang="it-IT" sz="2400" b="1" dirty="0"/>
              <a:t>dalla loro </a:t>
            </a:r>
            <a:r>
              <a:rPr lang="it-IT" sz="2400" b="1" dirty="0" smtClean="0"/>
              <a:t>situazione.</a:t>
            </a:r>
          </a:p>
          <a:p>
            <a:endParaRPr lang="it-IT" sz="2400" b="1" dirty="0" smtClean="0"/>
          </a:p>
          <a:p>
            <a:r>
              <a:rPr lang="it-IT" sz="2400" b="1" dirty="0" smtClean="0"/>
              <a:t>Al ricco che </a:t>
            </a:r>
            <a:r>
              <a:rPr lang="it-IT" sz="2400" b="1" dirty="0"/>
              <a:t>cerca il bene dice di </a:t>
            </a:r>
            <a:r>
              <a:rPr lang="it-IT" sz="2400" b="1" dirty="0" smtClean="0"/>
              <a:t>«vendere </a:t>
            </a:r>
            <a:r>
              <a:rPr lang="it-IT" sz="2400" b="1" dirty="0"/>
              <a:t>tutto e di darlo ai </a:t>
            </a:r>
            <a:r>
              <a:rPr lang="it-IT" sz="2400" b="1" dirty="0" smtClean="0"/>
              <a:t>poveri» </a:t>
            </a:r>
            <a:r>
              <a:rPr lang="it-IT" b="1" dirty="0"/>
              <a:t>(Lc 18,22</a:t>
            </a:r>
            <a:r>
              <a:rPr lang="it-IT" b="1" dirty="0" smtClean="0"/>
              <a:t>) </a:t>
            </a:r>
            <a:endParaRPr lang="it-IT" sz="2400" dirty="0"/>
          </a:p>
        </p:txBody>
      </p:sp>
    </p:spTree>
    <p:extLst>
      <p:ext uri="{BB962C8B-B14F-4D97-AF65-F5344CB8AC3E}">
        <p14:creationId xmlns:p14="http://schemas.microsoft.com/office/powerpoint/2010/main" val="142263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26426"/>
            <a:ext cx="2880320" cy="3908176"/>
          </a:xfrm>
          <a:prstGeom prst="rect">
            <a:avLst/>
          </a:prstGeom>
          <a:ln>
            <a:noFill/>
          </a:ln>
          <a:effectLst>
            <a:outerShdw blurRad="292100" dist="139700" dir="2700000" algn="tl" rotWithShape="0">
              <a:srgbClr val="333333">
                <a:alpha val="65000"/>
              </a:srgbClr>
            </a:outerShdw>
          </a:effectLst>
        </p:spPr>
      </p:pic>
      <p:pic>
        <p:nvPicPr>
          <p:cNvPr id="3" name="Immagine 2"/>
          <p:cNvPicPr>
            <a:picLocks noChangeAspect="1"/>
          </p:cNvPicPr>
          <p:nvPr/>
        </p:nvPicPr>
        <p:blipFill>
          <a:blip r:embed="rId3">
            <a:extLst>
              <a:ext uri="{BEBA8EAE-BF5A-486C-A8C5-ECC9F3942E4B}">
                <a14:imgProps xmlns:a14="http://schemas.microsoft.com/office/drawing/2010/main">
                  <a14:imgLayer r:embed="rId4">
                    <a14:imgEffect>
                      <a14:backgroundRemoval t="0" b="99750" l="0" r="100000"/>
                    </a14:imgEffect>
                  </a14:imgLayer>
                </a14:imgProps>
              </a:ext>
              <a:ext uri="{28A0092B-C50C-407E-A947-70E740481C1C}">
                <a14:useLocalDpi xmlns:a14="http://schemas.microsoft.com/office/drawing/2010/main" val="0"/>
              </a:ext>
            </a:extLst>
          </a:blip>
          <a:stretch>
            <a:fillRect/>
          </a:stretch>
        </p:blipFill>
        <p:spPr>
          <a:xfrm>
            <a:off x="5940152" y="152088"/>
            <a:ext cx="2420174" cy="3856851"/>
          </a:xfrm>
          <a:prstGeom prst="rect">
            <a:avLst/>
          </a:prstGeom>
          <a:ln>
            <a:noFill/>
          </a:ln>
          <a:effectLst>
            <a:outerShdw blurRad="292100" dist="139700" dir="2700000" algn="tl" rotWithShape="0">
              <a:srgbClr val="333333">
                <a:alpha val="65000"/>
              </a:srgbClr>
            </a:outerShdw>
          </a:effectLst>
        </p:spPr>
      </p:pic>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1009" y="2099286"/>
            <a:ext cx="2736304" cy="42621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049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83768" y="566678"/>
            <a:ext cx="6552728" cy="6001643"/>
          </a:xfrm>
          <a:prstGeom prst="rect">
            <a:avLst/>
          </a:prstGeom>
        </p:spPr>
        <p:txBody>
          <a:bodyPr wrap="square">
            <a:spAutoFit/>
          </a:bodyPr>
          <a:lstStyle/>
          <a:p>
            <a:r>
              <a:rPr lang="it-IT" sz="2400" b="1" dirty="0"/>
              <a:t>La ricchezza </a:t>
            </a:r>
            <a:r>
              <a:rPr lang="it-IT" sz="2400" b="1" dirty="0" smtClean="0"/>
              <a:t>per </a:t>
            </a:r>
            <a:r>
              <a:rPr lang="it-IT" sz="2400" b="1" dirty="0"/>
              <a:t>Gesù è un “bene”, </a:t>
            </a:r>
            <a:r>
              <a:rPr lang="it-IT" sz="2400" b="1" dirty="0" smtClean="0"/>
              <a:t>perché serve </a:t>
            </a:r>
            <a:r>
              <a:rPr lang="it-IT" sz="2400" b="1" dirty="0"/>
              <a:t>a fare il bene, ad aiutare altri. </a:t>
            </a:r>
            <a:endParaRPr lang="it-IT" sz="2400" b="1" dirty="0" smtClean="0"/>
          </a:p>
          <a:p>
            <a:endParaRPr lang="it-IT" sz="2400" b="1" dirty="0" smtClean="0"/>
          </a:p>
          <a:p>
            <a:r>
              <a:rPr lang="it-IT" sz="2400" b="1" dirty="0" smtClean="0"/>
              <a:t>Gesù </a:t>
            </a:r>
            <a:r>
              <a:rPr lang="it-IT" sz="2400" b="1" dirty="0"/>
              <a:t>non </a:t>
            </a:r>
            <a:r>
              <a:rPr lang="it-IT" sz="2400" b="1" dirty="0" smtClean="0"/>
              <a:t>rifiuta </a:t>
            </a:r>
            <a:r>
              <a:rPr lang="it-IT" sz="2400" b="1" dirty="0"/>
              <a:t>la </a:t>
            </a:r>
            <a:r>
              <a:rPr lang="it-IT" sz="2400" b="1" dirty="0" smtClean="0"/>
              <a:t>ricchezza ma insegna </a:t>
            </a:r>
            <a:r>
              <a:rPr lang="it-IT" sz="2400" b="1" dirty="0"/>
              <a:t>a vivere distaccati dalle </a:t>
            </a:r>
            <a:r>
              <a:rPr lang="it-IT" sz="2400" b="1" dirty="0" smtClean="0"/>
              <a:t>ricchezze: </a:t>
            </a:r>
            <a:r>
              <a:rPr lang="it-IT" sz="2400" b="1" dirty="0"/>
              <a:t>esige di non farne un bene assoluto, di non considerare la ricchezza un “idolo</a:t>
            </a:r>
            <a:r>
              <a:rPr lang="it-IT" sz="2400" b="1" dirty="0" smtClean="0"/>
              <a:t>”.</a:t>
            </a:r>
          </a:p>
          <a:p>
            <a:endParaRPr lang="it-IT" sz="2400" b="1" dirty="0"/>
          </a:p>
          <a:p>
            <a:r>
              <a:rPr lang="it-IT" sz="2400" b="1" dirty="0"/>
              <a:t>I</a:t>
            </a:r>
            <a:r>
              <a:rPr lang="it-IT" sz="2400" b="1" dirty="0" smtClean="0"/>
              <a:t>n </a:t>
            </a:r>
            <a:r>
              <a:rPr lang="it-IT" sz="2400" b="1" dirty="0"/>
              <a:t>Lc 12,13-15: “Uno della folla gli disse</a:t>
            </a:r>
            <a:r>
              <a:rPr lang="it-IT" sz="2400" b="1" dirty="0" smtClean="0"/>
              <a:t>: «Maestro </a:t>
            </a:r>
            <a:r>
              <a:rPr lang="it-IT" sz="2400" b="1" dirty="0"/>
              <a:t>di’ a mio fratello che divida con me l’eredità</a:t>
            </a:r>
            <a:r>
              <a:rPr lang="it-IT" sz="2400" b="1" dirty="0" smtClean="0"/>
              <a:t>»”. Di </a:t>
            </a:r>
            <a:r>
              <a:rPr lang="it-IT" sz="2400" b="1" dirty="0"/>
              <a:t>fronte a un caso di lite </a:t>
            </a:r>
            <a:r>
              <a:rPr lang="it-IT" sz="2400" b="1" dirty="0" smtClean="0"/>
              <a:t>familiare di </a:t>
            </a:r>
            <a:r>
              <a:rPr lang="it-IT" sz="2400" b="1" dirty="0"/>
              <a:t>divisione dei </a:t>
            </a:r>
            <a:r>
              <a:rPr lang="it-IT" sz="2400" b="1" dirty="0" smtClean="0"/>
              <a:t>beni </a:t>
            </a:r>
            <a:r>
              <a:rPr lang="it-IT" sz="2400" b="1" dirty="0"/>
              <a:t>Gesù gli dice che non è </a:t>
            </a:r>
            <a:r>
              <a:rPr lang="it-IT" sz="2400" b="1" dirty="0" smtClean="0"/>
              <a:t>compito suo, </a:t>
            </a:r>
            <a:r>
              <a:rPr lang="it-IT" sz="2400" b="1" dirty="0"/>
              <a:t>però </a:t>
            </a:r>
            <a:r>
              <a:rPr lang="it-IT" sz="2400" b="1" dirty="0" smtClean="0"/>
              <a:t>afferma: </a:t>
            </a:r>
            <a:r>
              <a:rPr lang="it-IT" sz="2400" b="1" dirty="0"/>
              <a:t>«Fate attenzione e tenetevi lontani da ogni cupidigia perché, anche se uno è nell'abbondanza, la sua vita non dipende da ciò che egli possiede</a:t>
            </a:r>
            <a:r>
              <a:rPr lang="it-IT" sz="2400" b="1" dirty="0" smtClean="0"/>
              <a:t>».</a:t>
            </a:r>
            <a:endParaRPr lang="it-IT" sz="2400" b="1" dirty="0"/>
          </a:p>
        </p:txBody>
      </p:sp>
    </p:spTree>
    <p:extLst>
      <p:ext uri="{BB962C8B-B14F-4D97-AF65-F5344CB8AC3E}">
        <p14:creationId xmlns:p14="http://schemas.microsoft.com/office/powerpoint/2010/main" val="295726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5" y="116632"/>
            <a:ext cx="3138649" cy="4752528"/>
          </a:xfrm>
          <a:prstGeom prst="rect">
            <a:avLst/>
          </a:prstGeom>
          <a:ln>
            <a:noFill/>
          </a:ln>
          <a:effectLst>
            <a:outerShdw blurRad="292100" dist="139700" dir="2700000" algn="tl" rotWithShape="0">
              <a:srgbClr val="333333">
                <a:alpha val="65000"/>
              </a:srgbClr>
            </a:outerShdw>
          </a:effec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896" y="1844824"/>
            <a:ext cx="3168352" cy="44729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082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43541" y="548680"/>
            <a:ext cx="6678488" cy="5729261"/>
          </a:xfrm>
          <a:prstGeom prst="rect">
            <a:avLst/>
          </a:prstGeom>
        </p:spPr>
        <p:txBody>
          <a:bodyPr wrap="square">
            <a:spAutoFit/>
          </a:bodyPr>
          <a:lstStyle/>
          <a:p>
            <a:pPr>
              <a:lnSpc>
                <a:spcPct val="90000"/>
              </a:lnSpc>
            </a:pPr>
            <a:r>
              <a:rPr lang="it-IT" sz="2400" b="1" dirty="0"/>
              <a:t>Gesù scende nella concretezza della </a:t>
            </a:r>
            <a:r>
              <a:rPr lang="it-IT" sz="2400" b="1" dirty="0" smtClean="0"/>
              <a:t>vita </a:t>
            </a:r>
            <a:r>
              <a:rPr lang="it-IT" sz="2400" b="1" dirty="0"/>
              <a:t>quotidiana </a:t>
            </a:r>
            <a:r>
              <a:rPr lang="it-IT" sz="2400" b="1" dirty="0" smtClean="0"/>
              <a:t>con la </a:t>
            </a:r>
            <a:r>
              <a:rPr lang="it-IT" sz="2400" b="1" dirty="0"/>
              <a:t>parabola </a:t>
            </a:r>
            <a:r>
              <a:rPr lang="it-IT" b="1" dirty="0" smtClean="0"/>
              <a:t>(Lc 12,16-21</a:t>
            </a:r>
            <a:r>
              <a:rPr lang="it-IT" b="1" dirty="0"/>
              <a:t>) </a:t>
            </a:r>
            <a:r>
              <a:rPr lang="it-IT" sz="2400" b="1" dirty="0" smtClean="0"/>
              <a:t>dell’uomo i cui affari erano andati bene, nel </a:t>
            </a:r>
            <a:r>
              <a:rPr lang="it-IT" sz="2400" b="1" dirty="0"/>
              <a:t>racconto predomina unicamente </a:t>
            </a:r>
            <a:r>
              <a:rPr lang="it-IT" sz="2400" b="1" dirty="0" smtClean="0"/>
              <a:t>l’«io»: </a:t>
            </a:r>
            <a:r>
              <a:rPr lang="it-IT" sz="2400" b="1" i="1" dirty="0"/>
              <a:t>«Che farò, </a:t>
            </a:r>
            <a:r>
              <a:rPr lang="it-IT" sz="2400" b="1" i="1" dirty="0" smtClean="0"/>
              <a:t>… demolirò … ne </a:t>
            </a:r>
            <a:r>
              <a:rPr lang="it-IT" sz="2400" b="1" i="1" dirty="0"/>
              <a:t>costruirò </a:t>
            </a:r>
            <a:r>
              <a:rPr lang="it-IT" sz="2400" b="1" i="1" dirty="0" smtClean="0"/>
              <a:t>…i </a:t>
            </a:r>
            <a:r>
              <a:rPr lang="it-IT" sz="2400" b="1" i="1" dirty="0"/>
              <a:t>miei </a:t>
            </a:r>
            <a:r>
              <a:rPr lang="it-IT" sz="2400" b="1" i="1" dirty="0" smtClean="0"/>
              <a:t>beni… Anima </a:t>
            </a:r>
            <a:r>
              <a:rPr lang="it-IT" sz="2400" b="1" i="1" dirty="0"/>
              <a:t>mia, </a:t>
            </a:r>
            <a:r>
              <a:rPr lang="it-IT" sz="2400" b="1" i="1" dirty="0" smtClean="0"/>
              <a:t>…</a:t>
            </a:r>
            <a:r>
              <a:rPr lang="it-IT" sz="2400" b="1" i="1" dirty="0" err="1" smtClean="0"/>
              <a:t>ripòsati</a:t>
            </a:r>
            <a:r>
              <a:rPr lang="it-IT" sz="2400" b="1" i="1" dirty="0"/>
              <a:t>, mangia, bevi e </a:t>
            </a:r>
            <a:r>
              <a:rPr lang="it-IT" sz="2400" b="1" i="1" dirty="0" err="1"/>
              <a:t>divèrtiti</a:t>
            </a:r>
            <a:r>
              <a:rPr lang="it-IT" sz="2400" b="1" i="1" dirty="0" smtClean="0"/>
              <a:t>!»</a:t>
            </a:r>
          </a:p>
          <a:p>
            <a:pPr>
              <a:lnSpc>
                <a:spcPct val="90000"/>
              </a:lnSpc>
            </a:pPr>
            <a:endParaRPr lang="it-IT" sz="1100" b="1" i="1" dirty="0" smtClean="0"/>
          </a:p>
          <a:p>
            <a:pPr>
              <a:lnSpc>
                <a:spcPct val="90000"/>
              </a:lnSpc>
            </a:pPr>
            <a:r>
              <a:rPr lang="it-IT" sz="2400" b="1" i="1" dirty="0" smtClean="0"/>
              <a:t>Ma </a:t>
            </a:r>
            <a:r>
              <a:rPr lang="it-IT" sz="2400" b="1" i="1" dirty="0"/>
              <a:t>Dio gli disse: «Stolto, questa notte stessa ti sarà richiesta la tua vita. E quello che hai preparato, di chi sarà?». </a:t>
            </a:r>
            <a:r>
              <a:rPr lang="it-IT" sz="2400" b="1" i="1" dirty="0" smtClean="0"/>
              <a:t>Così </a:t>
            </a:r>
            <a:r>
              <a:rPr lang="it-IT" sz="2400" b="1" i="1" dirty="0"/>
              <a:t>è di chi accumula tesori per sé e non si arricchisce presso Dio</a:t>
            </a:r>
            <a:r>
              <a:rPr lang="it-IT" sz="2400" b="1" i="1" dirty="0" smtClean="0"/>
              <a:t>»:</a:t>
            </a:r>
          </a:p>
          <a:p>
            <a:pPr>
              <a:lnSpc>
                <a:spcPct val="90000"/>
              </a:lnSpc>
            </a:pPr>
            <a:r>
              <a:rPr lang="it-IT" sz="2400" b="1" dirty="0" smtClean="0"/>
              <a:t>quell’uomo </a:t>
            </a:r>
            <a:r>
              <a:rPr lang="it-IT" sz="2400" b="1" dirty="0"/>
              <a:t>ha rovinato se stesso e si è perso, invece di realizzarsi. </a:t>
            </a:r>
            <a:endParaRPr lang="it-IT" sz="2400" b="1" dirty="0" smtClean="0"/>
          </a:p>
          <a:p>
            <a:pPr>
              <a:lnSpc>
                <a:spcPct val="90000"/>
              </a:lnSpc>
            </a:pPr>
            <a:endParaRPr lang="it-IT" sz="1200" b="1" dirty="0" smtClean="0"/>
          </a:p>
          <a:p>
            <a:pPr>
              <a:lnSpc>
                <a:spcPct val="90000"/>
              </a:lnSpc>
            </a:pPr>
            <a:r>
              <a:rPr lang="it-IT" sz="2400" b="1" dirty="0" smtClean="0"/>
              <a:t>Ripiegato </a:t>
            </a:r>
            <a:r>
              <a:rPr lang="it-IT" sz="2400" b="1" dirty="0"/>
              <a:t>su se stesso, </a:t>
            </a:r>
            <a:r>
              <a:rPr lang="it-IT" sz="2400" b="1" dirty="0" smtClean="0"/>
              <a:t>pensa </a:t>
            </a:r>
            <a:r>
              <a:rPr lang="it-IT" sz="2400" b="1" dirty="0"/>
              <a:t>solo a sé, non si preoccupa più di accumulare altri beni, </a:t>
            </a:r>
            <a:r>
              <a:rPr lang="it-IT" sz="2400" b="1" dirty="0" smtClean="0"/>
              <a:t>pensa </a:t>
            </a:r>
            <a:r>
              <a:rPr lang="it-IT" sz="2400" b="1" dirty="0"/>
              <a:t>solo a conservarli per sé e a darsi alla dolce vita</a:t>
            </a:r>
            <a:r>
              <a:rPr lang="it-IT" sz="2400" b="1" dirty="0" smtClean="0"/>
              <a:t>. Crede di possedere dei beni, invece ne è posseduto. </a:t>
            </a:r>
            <a:endParaRPr lang="it-IT" sz="2400" dirty="0"/>
          </a:p>
        </p:txBody>
      </p:sp>
    </p:spTree>
    <p:extLst>
      <p:ext uri="{BB962C8B-B14F-4D97-AF65-F5344CB8AC3E}">
        <p14:creationId xmlns:p14="http://schemas.microsoft.com/office/powerpoint/2010/main" val="337749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88640"/>
            <a:ext cx="3240360" cy="4523200"/>
          </a:xfrm>
          <a:prstGeom prst="rect">
            <a:avLst/>
          </a:prstGeom>
          <a:ln>
            <a:noFill/>
          </a:ln>
          <a:effectLst>
            <a:outerShdw blurRad="292100" dist="139700" dir="2700000" algn="tl" rotWithShape="0">
              <a:srgbClr val="333333">
                <a:alpha val="65000"/>
              </a:srgbClr>
            </a:outerShdw>
          </a:effectLst>
        </p:spPr>
      </p:pic>
      <p:pic>
        <p:nvPicPr>
          <p:cNvPr id="4098" name="Picture 2" descr="http://gotell.org/images/stories/small/Luke/Lk12_13-21SM.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626" y="3861049"/>
            <a:ext cx="3336369" cy="25022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46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XTO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XTO 1</Template>
  <TotalTime>0</TotalTime>
  <Words>791</Words>
  <Application>Microsoft Office PowerPoint</Application>
  <PresentationFormat>Presentazione su schermo (4:3)</PresentationFormat>
  <Paragraphs>41</Paragraphs>
  <Slides>16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Arial</vt:lpstr>
      <vt:lpstr>KG The Last Time</vt:lpstr>
      <vt:lpstr>Calibri</vt:lpstr>
      <vt:lpstr>XTO 1</vt:lpstr>
      <vt:lpstr>Gesù</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2013-04-30T19:50:39Z</dcterms:created>
  <dcterms:modified xsi:type="dcterms:W3CDTF">2013-04-30T19:50:59Z</dcterms:modified>
</cp:coreProperties>
</file>